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9" r:id="rId3"/>
    <p:sldId id="260" r:id="rId4"/>
    <p:sldId id="270" r:id="rId5"/>
    <p:sldId id="261" r:id="rId6"/>
    <p:sldId id="273" r:id="rId7"/>
    <p:sldId id="262" r:id="rId8"/>
    <p:sldId id="272" r:id="rId9"/>
    <p:sldId id="263" r:id="rId10"/>
    <p:sldId id="274" r:id="rId11"/>
    <p:sldId id="320" r:id="rId12"/>
    <p:sldId id="264" r:id="rId13"/>
    <p:sldId id="280" r:id="rId14"/>
    <p:sldId id="279" r:id="rId15"/>
    <p:sldId id="281" r:id="rId16"/>
    <p:sldId id="302" r:id="rId17"/>
    <p:sldId id="304" r:id="rId18"/>
    <p:sldId id="303" r:id="rId19"/>
    <p:sldId id="313" r:id="rId20"/>
    <p:sldId id="314" r:id="rId21"/>
    <p:sldId id="315" r:id="rId22"/>
    <p:sldId id="316" r:id="rId23"/>
    <p:sldId id="317" r:id="rId24"/>
    <p:sldId id="265" r:id="rId25"/>
    <p:sldId id="282" r:id="rId26"/>
    <p:sldId id="283" r:id="rId27"/>
    <p:sldId id="284" r:id="rId28"/>
    <p:sldId id="285" r:id="rId29"/>
    <p:sldId id="286" r:id="rId30"/>
    <p:sldId id="318" r:id="rId31"/>
    <p:sldId id="319" r:id="rId32"/>
    <p:sldId id="266" r:id="rId33"/>
    <p:sldId id="288" r:id="rId34"/>
    <p:sldId id="267" r:id="rId35"/>
    <p:sldId id="306" r:id="rId36"/>
    <p:sldId id="305" r:id="rId37"/>
    <p:sldId id="297" r:id="rId38"/>
    <p:sldId id="312" r:id="rId39"/>
    <p:sldId id="298" r:id="rId40"/>
    <p:sldId id="307" r:id="rId41"/>
    <p:sldId id="308" r:id="rId42"/>
    <p:sldId id="309" r:id="rId43"/>
    <p:sldId id="310" r:id="rId44"/>
    <p:sldId id="311" r:id="rId45"/>
    <p:sldId id="300" r:id="rId46"/>
    <p:sldId id="294" r:id="rId47"/>
    <p:sldId id="301" r:id="rId48"/>
    <p:sldId id="295" r:id="rId49"/>
    <p:sldId id="2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2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F8F6C-35D5-44BC-8BAB-3F7DB3263C5C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9129F-D6D5-4FA7-9424-38D22D6F9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EC485-651B-4C48-83E8-32D7EB34AD39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16A3C-B7E9-42EA-852D-65F0C191F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8867-629C-414C-9547-DB341F52F64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8867-629C-414C-9547-DB341F52F6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16A3C-B7E9-42EA-852D-65F0C191F8B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2D98-D99F-4EE9-9B1B-16749AACEF2B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906-6AD9-462E-906C-05D66C47483C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BEE7-C3BA-4E46-922A-A177CAEF633D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DCF5-0E06-4119-99B5-C39D16BF0CB5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FCAA-91DC-48DB-9406-01A02F555506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AC93-4B59-4A70-8762-79489B75E6E9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B6AE-7A08-4628-9043-7F28A984E5DF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FA0-99FF-4639-A865-9730A23BF8BC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91D2-C6D4-4279-9E73-1C60866FA36F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192-35C1-4A63-A770-455423ECE613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A26B-D60C-4468-ABF8-E20C46CD5E70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5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31A5-88EF-48B0-9353-5EEC1474393E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FB85-8B7F-49D3-9DD2-A9B87DD48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Competitive Algorithm Calculation Testing in a Unified System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(C.A.C.T.U.S.)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Preliminary Design</a:t>
            </a:r>
            <a:endParaRPr lang="en-US" sz="3200" b="1" u="sng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12/7/2011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3434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Presented By: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1029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User Case Narratives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Describe the behavior of users within a system.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Aid in the discovery of </a:t>
            </a:r>
            <a:r>
              <a:rPr lang="en-US" dirty="0" smtClean="0"/>
              <a:t>requirements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 updates made from Requirements Specification</a:t>
            </a:r>
            <a:endParaRPr lang="en-US" dirty="0"/>
          </a:p>
        </p:txBody>
      </p:sp>
      <p:pic>
        <p:nvPicPr>
          <p:cNvPr id="5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Case Narratives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All users can securely log in and log out of C.A.C.T.U.S.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Contestants can submit contest submissions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System Administrator can configure all contest settings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Judges are given teams to supervise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Users can interact with each other by using the chat window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ExoNET Solutions - Requirements Specification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UML Use Case Diagram Legend</a:t>
            </a:r>
            <a:endParaRPr lang="en-US" b="1" dirty="0"/>
          </a:p>
        </p:txBody>
      </p:sp>
      <p:pic>
        <p:nvPicPr>
          <p:cNvPr id="32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 descr="C:\Users\kc13grei\Downloads\uml_legen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410527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UML Use Case Diagram: C.A.C.T.U.S.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838200"/>
            <a:ext cx="84582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239000" cy="4267200"/>
          </a:xfrm>
          <a:prstGeom prst="rect">
            <a:avLst/>
          </a:prstGeom>
        </p:spPr>
      </p:pic>
      <p:pic>
        <p:nvPicPr>
          <p:cNvPr id="10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UML </a:t>
            </a:r>
            <a:r>
              <a:rPr lang="en-US" sz="4000" b="1" dirty="0" smtClean="0"/>
              <a:t>Deployment Diagram</a:t>
            </a:r>
            <a:endParaRPr lang="en-US" b="1" dirty="0"/>
          </a:p>
        </p:txBody>
      </p:sp>
      <p:pic>
        <p:nvPicPr>
          <p:cNvPr id="5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15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– 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C:\Users\owner\Downloads\Deployment Diagra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62000"/>
            <a:ext cx="5257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UML Activity Diagram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Activity Diagrams are graphical representations of workflows of stepwise activities and actions of components in a system.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3886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</a:t>
            </a:r>
            <a:r>
              <a:rPr lang="en-US" dirty="0" smtClean="0">
                <a:solidFill>
                  <a:schemeClr val="tx1"/>
                </a:solidFill>
              </a:rPr>
              <a:t>– Preliminary Design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owner\Downloads\Activity Diagram - Login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–Preliminary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Website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Displays an overview of the structure of a website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Map Key: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</a:t>
            </a:r>
            <a:r>
              <a:rPr lang="en-US" dirty="0" smtClean="0">
                <a:solidFill>
                  <a:schemeClr val="tx1"/>
                </a:solidFill>
              </a:rPr>
              <a:t>- 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5067300" cy="346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C.A.C.T.U.S Homepage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</a:t>
            </a:r>
            <a:r>
              <a:rPr lang="en-US" dirty="0" smtClean="0">
                <a:solidFill>
                  <a:schemeClr val="tx1"/>
                </a:solidFill>
              </a:rPr>
              <a:t> 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pic>
        <p:nvPicPr>
          <p:cNvPr id="65539" name="Picture 3" descr="C:\Users\sysadmin\Documents\C.A.C.T.U.S. home 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2106613"/>
            <a:ext cx="9134475" cy="264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Welcome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6705600" cy="2057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Dr. Darren Lim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Associate Professor of Computer Science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Siena College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 Administrator Homepage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</a:t>
            </a:r>
            <a:r>
              <a:rPr lang="en-US" dirty="0" smtClean="0">
                <a:solidFill>
                  <a:schemeClr val="tx1"/>
                </a:solidFill>
              </a:rPr>
              <a:t> 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pic>
        <p:nvPicPr>
          <p:cNvPr id="71681" name="Picture 1" descr="C:\Users\sysadmin\Documents\System Administrator 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705600" cy="4128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Judge Homepage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pic>
        <p:nvPicPr>
          <p:cNvPr id="70658" name="Picture 2" descr="C:\Users\sysadmin\Documents\Jud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1677988"/>
            <a:ext cx="6958013" cy="350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Contestant Homepage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</a:t>
            </a:r>
            <a:r>
              <a:rPr lang="en-US" dirty="0" smtClean="0">
                <a:solidFill>
                  <a:schemeClr val="tx1"/>
                </a:solidFill>
              </a:rPr>
              <a:t>- 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pic>
        <p:nvPicPr>
          <p:cNvPr id="7" name="Picture 1" descr="C:\Users\sysadmin\Documents\ContestantWebsite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27533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Spectator Homepage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</a:t>
            </a:r>
            <a:r>
              <a:rPr lang="en-US" dirty="0" smtClean="0">
                <a:solidFill>
                  <a:schemeClr val="tx1"/>
                </a:solidFill>
              </a:rPr>
              <a:t>- 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pic>
        <p:nvPicPr>
          <p:cNvPr id="68609" name="Picture 1" descr="C:\Users\sysadmin\Documents\Specta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031634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24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Flow Diagrams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Visual representation of data flow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Context </a:t>
            </a:r>
            <a:r>
              <a:rPr lang="en-US" dirty="0" smtClean="0"/>
              <a:t>Diagram – Highest level of abstraction and external users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Level 0 Diagram – Major processes and data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Level 1-3 </a:t>
            </a:r>
            <a:r>
              <a:rPr lang="en-US" dirty="0" smtClean="0"/>
              <a:t>Diagrams – More detailed view of a 	</a:t>
            </a:r>
            <a:r>
              <a:rPr lang="en-US" dirty="0" smtClean="0"/>
              <a:t>process</a:t>
            </a:r>
          </a:p>
        </p:txBody>
      </p:sp>
      <p:pic>
        <p:nvPicPr>
          <p:cNvPr id="5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25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Flow Diagrams Legend</a:t>
            </a:r>
            <a:endParaRPr lang="en-US" b="1" dirty="0"/>
          </a:p>
        </p:txBody>
      </p:sp>
      <p:pic>
        <p:nvPicPr>
          <p:cNvPr id="5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905000"/>
            <a:ext cx="2057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2362200"/>
            <a:ext cx="183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Source/Sink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876800" y="1905000"/>
            <a:ext cx="20574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2590800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62000" y="3962400"/>
            <a:ext cx="2514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39624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4114800"/>
            <a:ext cx="119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Store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953000" y="4038600"/>
            <a:ext cx="20574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15200" y="381000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Flow</a:t>
            </a:r>
            <a:endParaRPr lang="en-US" b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26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Data Flow Diagram: </a:t>
            </a:r>
            <a:br>
              <a:rPr lang="en-US" b="1" dirty="0" smtClean="0"/>
            </a:br>
            <a:r>
              <a:rPr lang="en-US" b="1" dirty="0" smtClean="0"/>
              <a:t>Context Diagram</a:t>
            </a:r>
            <a:endParaRPr lang="en-US" b="1" dirty="0"/>
          </a:p>
        </p:txBody>
      </p:sp>
      <p:pic>
        <p:nvPicPr>
          <p:cNvPr id="5" name="Picture 4" descr="C:\Users\sysadmin\Documents\DataFlow Diagrams\Context Diagra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27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Flow Diagram: Level 0 Diagram</a:t>
            </a:r>
            <a:endParaRPr lang="en-US" b="1" dirty="0"/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28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1" descr="C:\Users\sysadmin\Documents\DataFlow Diagrams\Level 0 Data Flow 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6248400" cy="5009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Data Flow Diagram</a:t>
            </a:r>
            <a:r>
              <a:rPr lang="en-US" sz="3600" b="1" dirty="0" smtClean="0"/>
              <a:t>: Level 1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7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29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sysadmin\Documents\DataFlow Diagrams\Process 1, Level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4933951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Data Flow Diagram: Level </a:t>
            </a:r>
            <a:r>
              <a:rPr lang="en-US" sz="3600" b="1" dirty="0" smtClean="0"/>
              <a:t>2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6562" name="Picture 2" descr="C:\Users\sysadmin\Documents\DataFlow Diagrams\Process 1.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51818"/>
            <a:ext cx="4540511" cy="5472782"/>
          </a:xfrm>
          <a:prstGeom prst="rect">
            <a:avLst/>
          </a:prstGeom>
          <a:noFill/>
        </p:spPr>
      </p:pic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en-US" sz="3600" b="1" dirty="0" smtClean="0"/>
              <a:t>Data Flow Diagram: Level </a:t>
            </a:r>
            <a:r>
              <a:rPr lang="en-US" sz="3600" b="1" dirty="0" smtClean="0"/>
              <a:t>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586" name="Picture 2" descr="C:\Users\sysadmin\Documents\DataFlow Diagrams\Process 1.1.1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4560460" cy="5486399"/>
          </a:xfrm>
          <a:prstGeom prst="rect">
            <a:avLst/>
          </a:prstGeom>
          <a:noFill/>
        </p:spPr>
      </p:pic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32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Requirements </a:t>
            </a:r>
            <a:r>
              <a:rPr lang="en-US" b="1" dirty="0" smtClean="0"/>
              <a:t>Inventory:</a:t>
            </a:r>
            <a:br>
              <a:rPr lang="en-US" b="1" dirty="0" smtClean="0"/>
            </a:br>
            <a:r>
              <a:rPr lang="en-US" b="1" dirty="0" smtClean="0"/>
              <a:t>C.A.C.T.U.S.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Responsive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Scalable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Robust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Usable in multiple Web Browsers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Run programming </a:t>
            </a:r>
            <a:r>
              <a:rPr lang="en-US" dirty="0" smtClean="0"/>
              <a:t>contests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Compile programs during the contest</a:t>
            </a:r>
            <a:endParaRPr lang="en-US" dirty="0"/>
          </a:p>
        </p:txBody>
      </p:sp>
      <p:pic>
        <p:nvPicPr>
          <p:cNvPr id="5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33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34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Testing Units</a:t>
            </a:r>
            <a:endParaRPr lang="en-US" dirty="0"/>
          </a:p>
        </p:txBody>
      </p:sp>
      <p:pic>
        <p:nvPicPr>
          <p:cNvPr id="6" name="Content Placeholder 5" descr="chat window unit tes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8077199" cy="43330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Chat Window Unit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Content Placeholder 9" descr="un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8763000" cy="533400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37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Logical Data Dictionary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Stores information about the data types used in our software. 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Stores types of data entities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 Explanations regarding how these entities will be used.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39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Team Members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0"/>
            <a:ext cx="4267200" cy="2362200"/>
          </a:xfrm>
        </p:spPr>
        <p:txBody>
          <a:bodyPr numCol="1"/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David Purcell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Team Leader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81940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Stephanie Del Belso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Documents Analyst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Thomas Delaney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Systems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8194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Marco Samaritoni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 Master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Paul Amodeo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Assistant Web Master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8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Prototype-Scoreboard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owner\Documents\Cactus Prototypes\Contestant - Scoreboar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Prototype-Contestant Submission Tab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owner\Documents\Cactus Prototypes\Contestant - Submission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Prototype-Judge View Submissions Tab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C:\Users\owner\Documents\Cactus Prototypes\Judge - Submission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Prototype-System Administrator Manage Accounts Tab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C:\Users\owner\AppData\Local\Microsoft\Windows\Temporary Internet Files\Content.Word\System Administrator - Manage Account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9" y="1600200"/>
            <a:ext cx="75383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Prototype-System Administrator Configure Contest Settings Tab View (Error Message)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mtClean="0">
                <a:solidFill>
                  <a:schemeClr val="tx1"/>
                </a:solidFill>
              </a:rPr>
              <a:pPr/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C:\Users\owner\AppData\Local\Microsoft\Windows\Temporary Internet Files\Content.Word\System Administrator - Invalid Contest Length Error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86" y="1752600"/>
            <a:ext cx="7484414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45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Timeline</a:t>
            </a:r>
            <a:endParaRPr lang="en-US" b="1" dirty="0"/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46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</a:t>
            </a:r>
            <a:r>
              <a:rPr lang="en-US" dirty="0" smtClean="0">
                <a:solidFill>
                  <a:schemeClr val="tx1"/>
                </a:solidFill>
              </a:rPr>
              <a:t>– Preliminary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524000" y="609600"/>
          <a:ext cx="7096309" cy="5486400"/>
        </p:xfrm>
        <a:graphic>
          <a:graphicData uri="http://schemas.openxmlformats.org/presentationml/2006/ole">
            <p:oleObj spid="_x0000_s13317" name="Acrobat Document" r:id="rId4" imgW="10068120" imgH="776628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47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</a:t>
            </a:r>
            <a:r>
              <a:rPr lang="en-US" dirty="0" smtClean="0">
                <a:solidFill>
                  <a:schemeClr val="tx1"/>
                </a:solidFill>
              </a:rPr>
              <a:t>–Preliminary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next for ExoNET?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Detailed Design  Delivered – March 6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baseline="30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Detailed </a:t>
            </a:r>
            <a:r>
              <a:rPr lang="en-US" dirty="0" smtClean="0"/>
              <a:t>Design </a:t>
            </a:r>
            <a:r>
              <a:rPr lang="en-US" dirty="0" smtClean="0"/>
              <a:t>Presentation </a:t>
            </a:r>
            <a:r>
              <a:rPr lang="en-US" dirty="0" smtClean="0"/>
              <a:t>– </a:t>
            </a:r>
            <a:r>
              <a:rPr lang="en-US" dirty="0" smtClean="0"/>
              <a:t>March 7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Acceptance Test Delivered – April 23</a:t>
            </a:r>
            <a:r>
              <a:rPr lang="en-US" baseline="30000" dirty="0" smtClean="0"/>
              <a:t>rd</a:t>
            </a:r>
            <a:r>
              <a:rPr lang="en-US" dirty="0" smtClean="0"/>
              <a:t>, 2012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Acceptance Test </a:t>
            </a:r>
            <a:r>
              <a:rPr lang="en-US" dirty="0" smtClean="0"/>
              <a:t>Presentation – </a:t>
            </a:r>
            <a:r>
              <a:rPr lang="en-US" dirty="0" smtClean="0"/>
              <a:t>April 24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48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Thank You.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905000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Questions? Comments?</a:t>
            </a:r>
            <a:r>
              <a:rPr lang="en-US" dirty="0" smtClean="0"/>
              <a:t>			</a:t>
            </a: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124200" cy="397055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49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Overview</a:t>
            </a:r>
            <a:endParaRPr lang="en-US" b="1" dirty="0"/>
          </a:p>
        </p:txBody>
      </p:sp>
      <p:pic>
        <p:nvPicPr>
          <p:cNvPr id="5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4114800" cy="3276600"/>
          </a:xfrm>
        </p:spPr>
        <p:txBody>
          <a:bodyPr numCol="1"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Current contest system is loosely structured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Inconvenient for judges and contestants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1752600"/>
            <a:ext cx="3657600" cy="27432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nsolas" pitchFamily="49" charset="0"/>
              </a:rPr>
              <a:t>Not easily maintained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nsolas" pitchFamily="49" charset="0"/>
              </a:rPr>
              <a:t>Not fully automated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13642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00800" y="2362200"/>
            <a:ext cx="12192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929377" y="3426106"/>
            <a:ext cx="108031" cy="358816"/>
          </a:xfrm>
          <a:custGeom>
            <a:avLst/>
            <a:gdLst>
              <a:gd name="connsiteX0" fmla="*/ 108031 w 108031"/>
              <a:gd name="connsiteY0" fmla="*/ 0 h 358816"/>
              <a:gd name="connsiteX1" fmla="*/ 15433 w 108031"/>
              <a:gd name="connsiteY1" fmla="*/ 138897 h 358816"/>
              <a:gd name="connsiteX2" fmla="*/ 15433 w 108031"/>
              <a:gd name="connsiteY2" fmla="*/ 254643 h 358816"/>
              <a:gd name="connsiteX3" fmla="*/ 73307 w 108031"/>
              <a:gd name="connsiteY3" fmla="*/ 358816 h 35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31" h="358816">
                <a:moveTo>
                  <a:pt x="108031" y="0"/>
                </a:moveTo>
                <a:cubicBezTo>
                  <a:pt x="69448" y="48228"/>
                  <a:pt x="30866" y="96457"/>
                  <a:pt x="15433" y="138897"/>
                </a:cubicBezTo>
                <a:cubicBezTo>
                  <a:pt x="0" y="181338"/>
                  <a:pt x="5787" y="217990"/>
                  <a:pt x="15433" y="254643"/>
                </a:cubicBezTo>
                <a:cubicBezTo>
                  <a:pt x="25079" y="291296"/>
                  <a:pt x="49193" y="325056"/>
                  <a:pt x="73307" y="35881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25908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Development </a:t>
            </a:r>
          </a:p>
          <a:p>
            <a:pPr algn="ctr"/>
            <a:r>
              <a:rPr lang="en-US" sz="1400" dirty="0" smtClean="0"/>
              <a:t>and </a:t>
            </a:r>
          </a:p>
          <a:p>
            <a:pPr algn="ctr"/>
            <a:r>
              <a:rPr lang="en-US" sz="1400" dirty="0" smtClean="0"/>
              <a:t>Testing</a:t>
            </a:r>
            <a:endParaRPr lang="en-US" sz="1400" dirty="0"/>
          </a:p>
        </p:txBody>
      </p:sp>
      <p:pic>
        <p:nvPicPr>
          <p:cNvPr id="11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962400" y="2971800"/>
            <a:ext cx="1295400" cy="533400"/>
          </a:xfrm>
          <a:prstGeom prst="round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6032" y="29900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Preliminary </a:t>
            </a:r>
          </a:p>
          <a:p>
            <a:pPr algn="ctr"/>
            <a:r>
              <a:rPr lang="en-US" sz="1200" dirty="0" smtClean="0"/>
              <a:t>    Design</a:t>
            </a:r>
            <a:endParaRPr lang="en-US" sz="1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Status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User Case Narratives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UML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Website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Flow Diagrams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Inventory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Testing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Data Dictionary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Prototype Screens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 for ExoNET?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FB85-8B7F-49D3-9DD2-A9B87DD4861D}" type="slidenum">
              <a:rPr lang="en-US" sz="1600" smtClean="0">
                <a:solidFill>
                  <a:schemeClr val="tx1"/>
                </a:solidFill>
              </a:rPr>
              <a:pPr/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ExoNET Solutions - </a:t>
            </a:r>
            <a:r>
              <a:rPr lang="en-US" dirty="0" smtClean="0">
                <a:solidFill>
                  <a:schemeClr val="tx1"/>
                </a:solidFill>
              </a:rPr>
              <a:t>Preliminary Design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1091</Words>
  <Application>Microsoft Office PowerPoint</Application>
  <PresentationFormat>On-screen Show (4:3)</PresentationFormat>
  <Paragraphs>386</Paragraphs>
  <Slides>49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Adobe Acrobat Document</vt:lpstr>
      <vt:lpstr>Competitive Algorithm Calculation Testing in a Unified System</vt:lpstr>
      <vt:lpstr>Welcome</vt:lpstr>
      <vt:lpstr>Agenda</vt:lpstr>
      <vt:lpstr>ExoNET Solutions Team Members</vt:lpstr>
      <vt:lpstr>Agenda</vt:lpstr>
      <vt:lpstr>Problem Overview</vt:lpstr>
      <vt:lpstr>Agenda</vt:lpstr>
      <vt:lpstr>Project Status</vt:lpstr>
      <vt:lpstr>Agenda</vt:lpstr>
      <vt:lpstr>User Case Narratives</vt:lpstr>
      <vt:lpstr>User Case Narratives</vt:lpstr>
      <vt:lpstr>Agenda</vt:lpstr>
      <vt:lpstr>UML Use Case Diagram Legend</vt:lpstr>
      <vt:lpstr>UML Use Case Diagram: C.A.C.T.U.S.</vt:lpstr>
      <vt:lpstr>UML Deployment Diagram</vt:lpstr>
      <vt:lpstr>UML Activity Diagram Activity Diagrams are graphical representations of workflows of stepwise activities and actions of components in a system.</vt:lpstr>
      <vt:lpstr>Agenda</vt:lpstr>
      <vt:lpstr>Website Map</vt:lpstr>
      <vt:lpstr>C.A.C.T.U.S Homepage</vt:lpstr>
      <vt:lpstr>System Administrator Homepage</vt:lpstr>
      <vt:lpstr>Judge Homepage</vt:lpstr>
      <vt:lpstr>Contestant Homepage</vt:lpstr>
      <vt:lpstr>Spectator Homepage</vt:lpstr>
      <vt:lpstr>Agenda</vt:lpstr>
      <vt:lpstr>Data Flow Diagrams</vt:lpstr>
      <vt:lpstr>Data Flow Diagrams Legend</vt:lpstr>
      <vt:lpstr>Data Flow Diagram:  Context Diagram</vt:lpstr>
      <vt:lpstr>Data Flow Diagram: Level 0 Diagram</vt:lpstr>
      <vt:lpstr>Data Flow Diagram: Level 1  </vt:lpstr>
      <vt:lpstr>Data Flow Diagram: Level 2</vt:lpstr>
      <vt:lpstr>Data Flow Diagram: Level 3</vt:lpstr>
      <vt:lpstr>Agenda</vt:lpstr>
      <vt:lpstr>Requirements Inventory: C.A.C.T.U.S.</vt:lpstr>
      <vt:lpstr>Agenda</vt:lpstr>
      <vt:lpstr>Testing Units</vt:lpstr>
      <vt:lpstr>Chat Window Unit Test</vt:lpstr>
      <vt:lpstr>Agenda</vt:lpstr>
      <vt:lpstr>Logical Data Dictionary</vt:lpstr>
      <vt:lpstr>Agenda</vt:lpstr>
      <vt:lpstr>Prototype-Scoreboard</vt:lpstr>
      <vt:lpstr>Prototype-Contestant Submission Tab View</vt:lpstr>
      <vt:lpstr>Prototype-Judge View Submissions Tab  </vt:lpstr>
      <vt:lpstr>Prototype-System Administrator Manage Accounts Tab View</vt:lpstr>
      <vt:lpstr>Prototype-System Administrator Configure Contest Settings Tab View (Error Message)</vt:lpstr>
      <vt:lpstr>Agenda</vt:lpstr>
      <vt:lpstr>Timeline</vt:lpstr>
      <vt:lpstr>Agenda</vt:lpstr>
      <vt:lpstr>What is next for ExoNET?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sysadmin</dc:creator>
  <cp:lastModifiedBy>sysadmin</cp:lastModifiedBy>
  <cp:revision>48</cp:revision>
  <dcterms:created xsi:type="dcterms:W3CDTF">2011-10-29T20:37:05Z</dcterms:created>
  <dcterms:modified xsi:type="dcterms:W3CDTF">2011-12-07T01:34:15Z</dcterms:modified>
</cp:coreProperties>
</file>